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0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10" autoAdjust="0"/>
    <p:restoredTop sz="99665" autoAdjust="0"/>
  </p:normalViewPr>
  <p:slideViewPr>
    <p:cSldViewPr snapToGrid="0" showGuides="1">
      <p:cViewPr>
        <p:scale>
          <a:sx n="70" d="100"/>
          <a:sy n="70" d="100"/>
        </p:scale>
        <p:origin x="162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0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4AC39-44E6-425E-AF49-CF7D189F346F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F472-929B-459B-8D82-2FABCC5B3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2264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2775BC-6312-42C7-B7C5-EA6783C2D9CA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7F715A1-4ADC-44E0-9587-804FF39D6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84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89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244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299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20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220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912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53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798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908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39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4091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7621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460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16302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584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92226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494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3552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0983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64151" y="1447799"/>
            <a:ext cx="1409965" cy="4413251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447799"/>
            <a:ext cx="6776630" cy="44132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0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1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FF0622-75E4-48B8-A617-5428CA5926CE}" type="datetimeFigureOut">
              <a:rPr lang="en-US" smtClean="0"/>
              <a:pPr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3467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25040"/>
            <a:ext cx="8883333" cy="1500781"/>
          </a:xfrm>
        </p:spPr>
        <p:txBody>
          <a:bodyPr/>
          <a:lstStyle/>
          <a:p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SGGSJ GOVERNMENT COLLEGE PAONTA SAHIB </a:t>
            </a:r>
            <a:endParaRPr 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55" y="4457340"/>
            <a:ext cx="8825658" cy="5871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2800" b="1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COURSE  name : - INTEGRAL  CALCULUS </a:t>
            </a:r>
            <a:endParaRPr lang="en-US" sz="2800" b="1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" y="1249680"/>
            <a:ext cx="93268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DEPARTMENT OF MATHEMATICS </a:t>
            </a:r>
            <a:endParaRPr lang="en-US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" y="5227320"/>
            <a:ext cx="557784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COURSE CODE :- MATH 309 TH </a:t>
            </a:r>
            <a:endParaRPr lang="en-US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44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Course Description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032" y="1999615"/>
            <a:ext cx="4396339" cy="41957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Theorem 1: On Definite Integral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453" y="2437093"/>
            <a:ext cx="4396341" cy="218062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Theorem 2 : On Definite Integral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Theorem 3 : On Definite Integral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Theorem 4</a:t>
            </a:r>
            <a:r>
              <a:rPr lang="en-US" sz="2000" dirty="0" smtClean="0"/>
              <a:t> : </a:t>
            </a:r>
            <a:r>
              <a:rPr lang="en-US" sz="2000" b="1" dirty="0" smtClean="0"/>
              <a:t>On Definite Integral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Theorem 5</a:t>
            </a:r>
            <a:r>
              <a:rPr lang="en-US" sz="2000" dirty="0" smtClean="0"/>
              <a:t> : </a:t>
            </a:r>
            <a:r>
              <a:rPr lang="en-US" sz="2000" b="1" dirty="0" smtClean="0"/>
              <a:t>On Definite Integral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Theorem 6</a:t>
            </a:r>
            <a:r>
              <a:rPr lang="en-US" sz="2000" dirty="0" smtClean="0"/>
              <a:t> : </a:t>
            </a:r>
            <a:r>
              <a:rPr lang="en-US" sz="2000" b="1" dirty="0" smtClean="0"/>
              <a:t>On Definite Integral</a:t>
            </a:r>
            <a:r>
              <a:rPr lang="en-US" sz="2000" dirty="0" smtClean="0"/>
              <a:t> </a:t>
            </a:r>
          </a:p>
        </p:txBody>
      </p:sp>
      <p:sp>
        <p:nvSpPr>
          <p:cNvPr id="5" name="Isosceles Triangle 4"/>
          <p:cNvSpPr/>
          <p:nvPr/>
        </p:nvSpPr>
        <p:spPr>
          <a:xfrm rot="5400000" flipH="1">
            <a:off x="1226820" y="4747260"/>
            <a:ext cx="213360" cy="1371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1569720" y="4602480"/>
            <a:ext cx="4297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Theorem 7 : On Definite Integral </a:t>
            </a:r>
          </a:p>
        </p:txBody>
      </p:sp>
    </p:spTree>
    <p:extLst>
      <p:ext uri="{BB962C8B-B14F-4D97-AF65-F5344CB8AC3E}">
        <p14:creationId xmlns:p14="http://schemas.microsoft.com/office/powerpoint/2010/main" xmlns="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5440" y="333494"/>
            <a:ext cx="848020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 smtClean="0"/>
              <a:t>Theorem 1: Prove that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 </a:t>
            </a:r>
            <a:r>
              <a:rPr lang="en-US" sz="3600" b="1" dirty="0" smtClean="0">
                <a:latin typeface="Modern No. 20"/>
              </a:rPr>
              <a:t>f(x)  </a:t>
            </a:r>
            <a:r>
              <a:rPr lang="en-US" sz="3600" b="1" dirty="0" err="1" smtClean="0">
                <a:latin typeface="Modern No. 20"/>
              </a:rPr>
              <a:t>dx</a:t>
            </a:r>
            <a:r>
              <a:rPr lang="en-US" sz="3600" b="1" dirty="0" smtClean="0">
                <a:latin typeface="Modern No. 20"/>
              </a:rPr>
              <a:t> </a:t>
            </a:r>
            <a:r>
              <a:rPr lang="en-US" sz="6000" b="1" dirty="0" smtClean="0">
                <a:latin typeface="Modern No. 20"/>
              </a:rPr>
              <a:t>=</a:t>
            </a:r>
            <a:r>
              <a:rPr lang="en-US" sz="4800" b="1" dirty="0" smtClean="0">
                <a:latin typeface="Modern No. 20"/>
              </a:rPr>
              <a:t> ∫ </a:t>
            </a:r>
            <a:r>
              <a:rPr lang="en-US" sz="3600" b="1" dirty="0" smtClean="0">
                <a:latin typeface="Modern No. 20"/>
              </a:rPr>
              <a:t>f( z ) </a:t>
            </a:r>
            <a:r>
              <a:rPr lang="en-US" sz="3600" b="1" dirty="0" err="1" smtClean="0">
                <a:latin typeface="Modern No. 20"/>
              </a:rPr>
              <a:t>dz</a:t>
            </a:r>
            <a:r>
              <a:rPr lang="en-US" sz="3600" b="1" dirty="0" smtClean="0">
                <a:latin typeface="Modern No. 20"/>
              </a:rPr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06240" y="103632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58640" y="35052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644640" y="108204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81800" y="25908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2440" y="1417320"/>
            <a:ext cx="1146048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Proof .  </a:t>
            </a:r>
            <a:r>
              <a:rPr lang="en-US" sz="2800" b="1" dirty="0" smtClean="0"/>
              <a:t>Let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 ( x 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800" b="1" dirty="0" smtClean="0">
                <a:latin typeface="Modern No. 20"/>
              </a:rPr>
              <a:t>=</a:t>
            </a:r>
            <a:r>
              <a:rPr lang="en-US" sz="3200" b="1" dirty="0" smtClean="0">
                <a:latin typeface="Modern No. 20"/>
              </a:rPr>
              <a:t> ø </a:t>
            </a:r>
            <a:r>
              <a:rPr lang="en-US" sz="2800" b="1" dirty="0" smtClean="0">
                <a:latin typeface="Modern No. 20"/>
              </a:rPr>
              <a:t>( x )  …………….  (1) </a:t>
            </a:r>
          </a:p>
          <a:p>
            <a:r>
              <a:rPr lang="en-US" sz="2800" b="1" dirty="0" smtClean="0">
                <a:latin typeface="Modern No. 20"/>
              </a:rPr>
              <a:t>                </a:t>
            </a:r>
          </a:p>
          <a:p>
            <a:r>
              <a:rPr lang="en-US" sz="2800" b="1" dirty="0" smtClean="0">
                <a:latin typeface="Modern No. 20"/>
              </a:rPr>
              <a:t> Now  L.H.S </a:t>
            </a:r>
            <a:r>
              <a:rPr lang="en-US" sz="4000" b="1" dirty="0" smtClean="0">
                <a:latin typeface="Modern No. 20"/>
              </a:rPr>
              <a:t>=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 </a:t>
            </a:r>
            <a:r>
              <a:rPr lang="en-US" sz="2800" b="1" dirty="0" smtClean="0">
                <a:latin typeface="Modern No. 20"/>
              </a:rPr>
              <a:t>f 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=</a:t>
            </a:r>
            <a:r>
              <a:rPr lang="en-US" sz="4800" b="1" dirty="0" smtClean="0">
                <a:latin typeface="Modern No. 20"/>
              </a:rPr>
              <a:t> </a:t>
            </a:r>
            <a:r>
              <a:rPr lang="en-US" sz="3600" b="1" dirty="0" smtClean="0">
                <a:latin typeface="Modern No. 20"/>
              </a:rPr>
              <a:t>[</a:t>
            </a:r>
            <a:r>
              <a:rPr lang="en-US" sz="4000" b="1" dirty="0" smtClean="0">
                <a:latin typeface="Modern No. 20"/>
              </a:rPr>
              <a:t>ø (x)</a:t>
            </a:r>
            <a:r>
              <a:rPr lang="en-US" sz="3600" b="1" dirty="0" smtClean="0">
                <a:latin typeface="Modern No. 20"/>
              </a:rPr>
              <a:t>] </a:t>
            </a:r>
            <a:r>
              <a:rPr lang="en-US" sz="2400" b="1" dirty="0" smtClean="0">
                <a:latin typeface="Modern No. 20"/>
              </a:rPr>
              <a:t>   </a:t>
            </a:r>
            <a:r>
              <a:rPr lang="en-US" sz="4000" b="1" dirty="0" smtClean="0">
                <a:latin typeface="Modern No. 20"/>
              </a:rPr>
              <a:t>= ø(b) – ø(a) </a:t>
            </a:r>
            <a:endParaRPr lang="en-US" sz="2800" b="1" dirty="0" smtClean="0">
              <a:latin typeface="Modern No. 20"/>
            </a:endParaRPr>
          </a:p>
          <a:p>
            <a:r>
              <a:rPr lang="en-US" sz="2800" b="1" dirty="0" smtClean="0">
                <a:latin typeface="Modern No. 20"/>
              </a:rPr>
              <a:t>                </a:t>
            </a:r>
          </a:p>
          <a:p>
            <a:r>
              <a:rPr lang="en-US" sz="2800" b="1" dirty="0" smtClean="0">
                <a:latin typeface="Modern No. 20"/>
              </a:rPr>
              <a:t>  R.H.S </a:t>
            </a:r>
            <a:r>
              <a:rPr lang="en-US" sz="3600" b="1" dirty="0" smtClean="0">
                <a:latin typeface="Modern No. 20"/>
              </a:rPr>
              <a:t>= [ ø(z) ]          { from eqn. (1) putting x=z, </a:t>
            </a:r>
            <a:r>
              <a:rPr lang="en-US" sz="3600" b="1" dirty="0" err="1" smtClean="0">
                <a:latin typeface="Modern No. 20"/>
              </a:rPr>
              <a:t>dx</a:t>
            </a:r>
            <a:r>
              <a:rPr lang="en-US" sz="3600" b="1" dirty="0" smtClean="0">
                <a:latin typeface="Modern No. 20"/>
              </a:rPr>
              <a:t> = </a:t>
            </a:r>
            <a:r>
              <a:rPr lang="en-US" sz="3600" b="1" dirty="0" err="1" smtClean="0">
                <a:latin typeface="Modern No. 20"/>
              </a:rPr>
              <a:t>dz</a:t>
            </a:r>
            <a:r>
              <a:rPr lang="en-US" sz="3600" b="1" dirty="0" smtClean="0">
                <a:latin typeface="Modern No. 20"/>
              </a:rPr>
              <a:t> } </a:t>
            </a:r>
            <a:endParaRPr lang="en-US" sz="2800" b="1" dirty="0" smtClean="0">
              <a:latin typeface="Modern No. 20"/>
            </a:endParaRPr>
          </a:p>
          <a:p>
            <a:r>
              <a:rPr lang="en-US" sz="2800" b="1" dirty="0" smtClean="0">
                <a:latin typeface="Modern No. 20"/>
              </a:rPr>
              <a:t>                        = </a:t>
            </a:r>
            <a:r>
              <a:rPr lang="en-US" sz="3200" b="1" dirty="0" smtClean="0">
                <a:latin typeface="Modern No. 20"/>
              </a:rPr>
              <a:t>ø(b) – ø(a) </a:t>
            </a:r>
            <a:endParaRPr lang="en-US" sz="2800" b="1" dirty="0" smtClean="0">
              <a:latin typeface="Modern No. 20"/>
            </a:endParaRPr>
          </a:p>
          <a:p>
            <a:r>
              <a:rPr lang="en-US" sz="2800" b="1" dirty="0" smtClean="0">
                <a:latin typeface="Modern No. 20"/>
              </a:rPr>
              <a:t>                     </a:t>
            </a:r>
            <a:r>
              <a:rPr lang="bo-CN" sz="44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4400" b="1" dirty="0" smtClean="0">
                <a:latin typeface="Microsoft Himalaya"/>
                <a:ea typeface="Microsoft Himalaya"/>
                <a:cs typeface="Microsoft Himalaya"/>
              </a:rPr>
              <a:t> L.H.S = R.H.S  </a:t>
            </a:r>
            <a:endParaRPr lang="en-US" sz="3600" b="1" dirty="0" smtClean="0">
              <a:latin typeface="Microsoft Himalaya"/>
              <a:ea typeface="Microsoft Himalaya"/>
              <a:cs typeface="Microsoft Himalaya"/>
            </a:endParaRPr>
          </a:p>
          <a:p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                                    Hence the result   </a:t>
            </a:r>
            <a:endParaRPr lang="en-US" sz="3600" b="1" dirty="0" smtClean="0">
              <a:latin typeface="Modern No. 20"/>
            </a:endParaRPr>
          </a:p>
          <a:p>
            <a:r>
              <a:rPr lang="en-US" sz="2800" b="1" dirty="0" smtClean="0">
                <a:latin typeface="Modern No. 20"/>
              </a:rPr>
              <a:t>                 </a:t>
            </a:r>
          </a:p>
          <a:p>
            <a:r>
              <a:rPr lang="en-US" dirty="0" smtClean="0">
                <a:latin typeface="Modern No. 20"/>
              </a:rPr>
              <a:t>                 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804160" y="3139440"/>
            <a:ext cx="399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956560" y="2346960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0" y="3063240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75960" y="2514600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3566161"/>
            <a:ext cx="624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394716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082" y="0"/>
            <a:ext cx="117070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Theorem 2 : Prove that</a:t>
            </a:r>
            <a:r>
              <a:rPr lang="en-US" sz="4800" b="1" dirty="0" smtClean="0"/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200" b="1" dirty="0" smtClean="0">
                <a:latin typeface="Modern No. 20"/>
              </a:rPr>
              <a:t>f(x)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5400" b="1" dirty="0" smtClean="0">
                <a:latin typeface="Modern No. 20"/>
              </a:rPr>
              <a:t>=</a:t>
            </a:r>
            <a:r>
              <a:rPr lang="en-US" sz="4000" b="1" dirty="0" smtClean="0">
                <a:latin typeface="Modern No. 20"/>
              </a:rPr>
              <a:t> -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200" b="1" dirty="0" smtClean="0">
                <a:latin typeface="Modern No. 20"/>
              </a:rPr>
              <a:t>f(x)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3200" b="1" dirty="0" smtClean="0"/>
              <a:t>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" y="1158240"/>
            <a:ext cx="114757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Proof.   Let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600" b="1" dirty="0" smtClean="0">
                <a:latin typeface="Modern No. 20"/>
              </a:rPr>
              <a:t> f(x) </a:t>
            </a:r>
            <a:r>
              <a:rPr lang="en-US" sz="3600" b="1" dirty="0" err="1" smtClean="0">
                <a:latin typeface="Modern No. 20"/>
              </a:rPr>
              <a:t>dx</a:t>
            </a:r>
            <a:r>
              <a:rPr lang="en-US" sz="3600" b="1" dirty="0" smtClean="0">
                <a:latin typeface="Modern No. 20"/>
              </a:rPr>
              <a:t> = ø(x)  </a:t>
            </a:r>
          </a:p>
          <a:p>
            <a:r>
              <a:rPr lang="en-US" sz="3600" b="1" dirty="0" smtClean="0">
                <a:latin typeface="Modern No. 20"/>
              </a:rPr>
              <a:t>              </a:t>
            </a:r>
          </a:p>
          <a:p>
            <a:r>
              <a:rPr lang="en-US" sz="3600" b="1" dirty="0" smtClean="0">
                <a:latin typeface="Modern No. 20"/>
              </a:rPr>
              <a:t> Then L .H .S =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200" b="1" dirty="0" smtClean="0">
                <a:latin typeface="Modern No. 20"/>
              </a:rPr>
              <a:t>f(x)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3600" b="1" dirty="0" smtClean="0">
                <a:latin typeface="Modern No. 20"/>
              </a:rPr>
              <a:t>= [ ø(x) ]  = ø(b) – ø(a)</a:t>
            </a:r>
          </a:p>
          <a:p>
            <a:r>
              <a:rPr lang="en-US" sz="3600" b="1" dirty="0" smtClean="0">
                <a:latin typeface="Modern No. 20"/>
              </a:rPr>
              <a:t>            </a:t>
            </a:r>
          </a:p>
          <a:p>
            <a:r>
              <a:rPr lang="en-US" sz="3600" b="1" dirty="0" smtClean="0">
                <a:latin typeface="Modern No. 20"/>
              </a:rPr>
              <a:t>   R.H.S = -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200" b="1" dirty="0" smtClean="0">
                <a:latin typeface="Modern No. 20"/>
              </a:rPr>
              <a:t>f(x)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3600" b="1" dirty="0" smtClean="0">
                <a:latin typeface="Modern No. 20"/>
              </a:rPr>
              <a:t>= - [ø(x)] </a:t>
            </a:r>
            <a:r>
              <a:rPr lang="en-US" sz="4800" b="1" dirty="0" smtClean="0">
                <a:latin typeface="Modern No. 20"/>
              </a:rPr>
              <a:t>=</a:t>
            </a:r>
            <a:r>
              <a:rPr lang="en-US" sz="3600" b="1" dirty="0" smtClean="0">
                <a:latin typeface="Modern No. 20"/>
              </a:rPr>
              <a:t> - [ø(a) –</a:t>
            </a:r>
            <a:r>
              <a:rPr lang="en-US" sz="3600" b="1" dirty="0" smtClean="0"/>
              <a:t> </a:t>
            </a:r>
            <a:r>
              <a:rPr lang="en-US" sz="3600" b="1" dirty="0" smtClean="0">
                <a:latin typeface="Modern No. 20"/>
              </a:rPr>
              <a:t>ø(b) ] </a:t>
            </a:r>
          </a:p>
          <a:p>
            <a:r>
              <a:rPr lang="en-US" sz="3600" b="1" dirty="0" smtClean="0">
                <a:latin typeface="Modern No. 20"/>
              </a:rPr>
              <a:t>                                  = ø[ b ] – ø[b] </a:t>
            </a:r>
          </a:p>
          <a:p>
            <a:r>
              <a:rPr lang="en-US" sz="3600" b="1" dirty="0" smtClean="0">
                <a:latin typeface="Modern No. 20"/>
              </a:rPr>
              <a:t>                                     </a:t>
            </a:r>
            <a:r>
              <a:rPr lang="bo-CN" sz="36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L..H..S = R.H.S </a:t>
            </a:r>
          </a:p>
          <a:p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                                                          Hence the result 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92040" y="594360"/>
            <a:ext cx="82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132320" y="67056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84720" y="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22320" y="300228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227076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339840" y="2834640"/>
            <a:ext cx="21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55080" y="2529841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34640" y="3596640"/>
            <a:ext cx="54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621280" y="431292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b</a:t>
            </a:r>
            <a:endParaRPr lang="en-US" sz="24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562600" y="370332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608320" y="414528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240" y="424934"/>
            <a:ext cx="11513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Theorem 3 : Prove that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4400" b="1" dirty="0" smtClean="0">
                <a:latin typeface="Modern No. 20"/>
              </a:rPr>
              <a:t> = ∫</a:t>
            </a:r>
            <a:r>
              <a:rPr lang="en-US" sz="2800" b="1" dirty="0" smtClean="0">
                <a:latin typeface="Modern No. 20"/>
              </a:rPr>
              <a:t> 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3600" b="1" dirty="0" smtClean="0">
                <a:latin typeface="Modern No. 20"/>
              </a:rPr>
              <a:t>+</a:t>
            </a:r>
            <a:r>
              <a:rPr lang="en-US" sz="4400" b="1" dirty="0" smtClean="0">
                <a:latin typeface="Modern No. 20"/>
              </a:rPr>
              <a:t> ∫ 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</a:p>
          <a:p>
            <a:r>
              <a:rPr lang="en-US" sz="2800" b="1" dirty="0" smtClean="0">
                <a:latin typeface="Modern No. 20"/>
              </a:rPr>
              <a:t>Proof .   Let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= ø(x) </a:t>
            </a:r>
          </a:p>
          <a:p>
            <a:r>
              <a:rPr lang="en-US" sz="2800" b="1" dirty="0" smtClean="0">
                <a:latin typeface="Modern No. 20"/>
              </a:rPr>
              <a:t>                  </a:t>
            </a:r>
            <a:r>
              <a:rPr lang="bo-CN" sz="36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L.H.S. =</a:t>
            </a:r>
            <a:r>
              <a:rPr lang="en-US" sz="54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4400" b="1" dirty="0" smtClean="0">
                <a:latin typeface="Modern No. 20"/>
              </a:rPr>
              <a:t>∫ 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= </a:t>
            </a:r>
            <a:r>
              <a:rPr lang="en-US" sz="2800" b="1" dirty="0" smtClean="0">
                <a:latin typeface="Modern No. 20"/>
              </a:rPr>
              <a:t>[ø(x)]</a:t>
            </a:r>
            <a:r>
              <a:rPr lang="en-US" sz="4400" b="1" dirty="0" smtClean="0">
                <a:latin typeface="Modern No. 20"/>
              </a:rPr>
              <a:t> = </a:t>
            </a:r>
            <a:r>
              <a:rPr lang="en-US" sz="2800" b="1" dirty="0" smtClean="0">
                <a:latin typeface="Modern No. 20"/>
              </a:rPr>
              <a:t>ø(b) – ø(a) </a:t>
            </a:r>
          </a:p>
          <a:p>
            <a:r>
              <a:rPr lang="en-US" sz="2800" b="1" dirty="0" smtClean="0">
                <a:latin typeface="Modern No. 20"/>
              </a:rPr>
              <a:t>                     R.H.S. </a:t>
            </a:r>
            <a:r>
              <a:rPr lang="en-US" sz="4400" b="1" dirty="0" smtClean="0">
                <a:latin typeface="Modern No. 20"/>
              </a:rPr>
              <a:t>=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4400" b="1" dirty="0" smtClean="0">
                <a:latin typeface="Modern No. 20"/>
              </a:rPr>
              <a:t> + ∫</a:t>
            </a:r>
            <a:r>
              <a:rPr lang="en-US" sz="2800" b="1" dirty="0" smtClean="0">
                <a:latin typeface="Modern No. 20"/>
              </a:rPr>
              <a:t> 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4400" b="1" dirty="0" smtClean="0">
                <a:latin typeface="Modern No. 20"/>
              </a:rPr>
              <a:t> = </a:t>
            </a:r>
            <a:r>
              <a:rPr lang="en-US" sz="2800" b="1" dirty="0" smtClean="0">
                <a:latin typeface="Modern No. 20"/>
              </a:rPr>
              <a:t>[ø(x)]  + [ø(x)] </a:t>
            </a:r>
          </a:p>
          <a:p>
            <a:r>
              <a:rPr lang="en-US" sz="2800" b="1" dirty="0" smtClean="0">
                <a:latin typeface="Modern No. 20"/>
              </a:rPr>
              <a:t>                                </a:t>
            </a:r>
            <a:r>
              <a:rPr lang="en-US" sz="4000" b="1" dirty="0" smtClean="0">
                <a:latin typeface="Modern No. 20"/>
              </a:rPr>
              <a:t> =</a:t>
            </a:r>
            <a:r>
              <a:rPr lang="en-US" sz="3600" b="1" dirty="0" smtClean="0">
                <a:latin typeface="Modern No. 20"/>
              </a:rPr>
              <a:t> </a:t>
            </a:r>
            <a:r>
              <a:rPr lang="en-US" sz="2400" b="1" dirty="0" smtClean="0">
                <a:latin typeface="Modern No. 20"/>
              </a:rPr>
              <a:t>[ø(c) – ø(a) ] </a:t>
            </a:r>
            <a:r>
              <a:rPr lang="en-US" sz="2800" b="1" dirty="0" smtClean="0">
                <a:latin typeface="Modern No. 20"/>
              </a:rPr>
              <a:t>+</a:t>
            </a:r>
            <a:r>
              <a:rPr lang="en-US" sz="2400" b="1" dirty="0" smtClean="0">
                <a:latin typeface="Modern No. 20"/>
              </a:rPr>
              <a:t> [ø(b) – ø(c)]  </a:t>
            </a:r>
            <a:r>
              <a:rPr lang="en-US" sz="4400" b="1" dirty="0" smtClean="0">
                <a:latin typeface="Modern No. 20"/>
              </a:rPr>
              <a:t>=</a:t>
            </a:r>
            <a:r>
              <a:rPr lang="en-US" sz="2400" b="1" dirty="0" smtClean="0">
                <a:latin typeface="Modern No. 20"/>
              </a:rPr>
              <a:t> ø(b) – ø(a) </a:t>
            </a:r>
          </a:p>
          <a:p>
            <a:r>
              <a:rPr lang="en-US" sz="2400" b="1" dirty="0" smtClean="0">
                <a:latin typeface="Modern No. 20"/>
                <a:ea typeface="Microsoft Himalaya"/>
              </a:rPr>
              <a:t>                                              </a:t>
            </a:r>
            <a:r>
              <a:rPr lang="bo-CN" sz="2800" b="1" dirty="0" smtClean="0">
                <a:latin typeface="Microsoft Himalaya"/>
                <a:ea typeface="Microsoft Himalaya"/>
              </a:rPr>
              <a:t>༜</a:t>
            </a:r>
            <a:r>
              <a:rPr lang="en-US" sz="2800" b="1" dirty="0" smtClean="0">
                <a:latin typeface="Microsoft Himalaya"/>
                <a:ea typeface="Microsoft Himalaya"/>
                <a:cs typeface="Microsoft Himalaya"/>
              </a:rPr>
              <a:t> L..H..S = R.H.S</a:t>
            </a:r>
          </a:p>
          <a:p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                                                                        Hence the result </a:t>
            </a:r>
            <a:r>
              <a:rPr lang="en-US" sz="3200" b="1" dirty="0" smtClean="0">
                <a:latin typeface="Modern No. 20"/>
              </a:rPr>
              <a:t> </a:t>
            </a:r>
            <a:endParaRPr lang="en-US" sz="3600" b="1" dirty="0" smtClean="0">
              <a:latin typeface="Modern No. 20"/>
            </a:endParaRPr>
          </a:p>
          <a:p>
            <a:r>
              <a:rPr lang="en-US" sz="3600" b="1" dirty="0" smtClean="0">
                <a:latin typeface="Modern No. 20"/>
              </a:rPr>
              <a:t>                                         </a:t>
            </a:r>
            <a:endParaRPr lang="en-US" sz="2800" b="1" dirty="0" smtClean="0">
              <a:latin typeface="Modern No. 20"/>
            </a:endParaRPr>
          </a:p>
          <a:p>
            <a:r>
              <a:rPr lang="en-US" sz="2800" b="1" dirty="0" smtClean="0">
                <a:latin typeface="Modern No. 20"/>
              </a:rPr>
              <a:t>                                                 </a:t>
            </a:r>
          </a:p>
          <a:p>
            <a:r>
              <a:rPr lang="en-US" sz="2800" b="1" dirty="0" smtClean="0">
                <a:latin typeface="Modern No. 20"/>
              </a:rPr>
              <a:t>                                      </a:t>
            </a:r>
          </a:p>
          <a:p>
            <a:r>
              <a:rPr lang="en-US" sz="2800" b="1" dirty="0" smtClean="0">
                <a:latin typeface="Modern No. 20"/>
              </a:rPr>
              <a:t>            </a:t>
            </a:r>
          </a:p>
          <a:p>
            <a:r>
              <a:rPr lang="en-US" sz="2800" b="1" dirty="0" smtClean="0"/>
              <a:t>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56960" y="91440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07680" y="21336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39840" y="18288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26280" y="21336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28160" y="94488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09560" y="944880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03009" y="2129051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12192" y="158314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07726" y="2415654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643952" y="3057099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73254" y="174691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106770" y="263401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086901" y="2129051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486401" y="3036627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650172" y="2347415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106769" y="3002508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307773" y="2988861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321420" y="2538483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596" y="296417"/>
            <a:ext cx="10749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</a:t>
            </a:r>
            <a:r>
              <a:rPr lang="en-US" sz="2400" b="1" dirty="0" smtClean="0"/>
              <a:t>eorem 4 : Prove that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f(x)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5400" b="1" dirty="0" smtClean="0">
                <a:latin typeface="Modern No. 20"/>
              </a:rPr>
              <a:t>=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f(a </a:t>
            </a:r>
            <a:r>
              <a:rPr lang="en-US" sz="4000" b="1" dirty="0" smtClean="0">
                <a:latin typeface="Modern No. 20"/>
              </a:rPr>
              <a:t>-</a:t>
            </a:r>
            <a:r>
              <a:rPr lang="en-US" sz="3200" b="1" dirty="0" smtClean="0">
                <a:latin typeface="Modern No. 20"/>
              </a:rPr>
              <a:t>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endParaRPr lang="en-US" sz="2400" b="1" dirty="0" smtClean="0">
              <a:latin typeface="Modern No. 20"/>
            </a:endParaRPr>
          </a:p>
          <a:p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Proof.</a:t>
            </a:r>
            <a:r>
              <a:rPr lang="en-US" sz="2400" b="1" dirty="0" smtClean="0">
                <a:latin typeface="Modern No. 20"/>
              </a:rPr>
              <a:t>            Put  x</a:t>
            </a:r>
            <a:r>
              <a:rPr lang="en-US" sz="4000" b="1" dirty="0" smtClean="0">
                <a:latin typeface="Modern No. 20"/>
              </a:rPr>
              <a:t>=</a:t>
            </a:r>
            <a:r>
              <a:rPr lang="en-US" sz="2800" b="1" dirty="0" smtClean="0">
                <a:latin typeface="Modern No. 20"/>
              </a:rPr>
              <a:t>a -z   </a:t>
            </a:r>
            <a:r>
              <a:rPr lang="en-US" sz="2400" b="1" dirty="0" smtClean="0">
                <a:latin typeface="Modern No. 20"/>
              </a:rPr>
              <a:t>          </a:t>
            </a:r>
            <a:r>
              <a:rPr lang="bo-CN" sz="28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8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dx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= -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dz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endParaRPr lang="en-US" sz="2400" b="1" dirty="0" smtClean="0">
              <a:latin typeface="Microsoft Himalaya"/>
              <a:ea typeface="Microsoft Himalaya"/>
              <a:cs typeface="Microsoft Himalaya"/>
            </a:endParaRPr>
          </a:p>
          <a:p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                                 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When x= 0 , z = a ;  When  x= a , z = 0 </a:t>
            </a:r>
            <a:endParaRPr lang="en-US" sz="2400" b="1" dirty="0" smtClean="0">
              <a:latin typeface="Microsoft Himalaya"/>
              <a:ea typeface="Microsoft Himalaya"/>
              <a:cs typeface="Microsoft Himalaya"/>
            </a:endParaRPr>
          </a:p>
          <a:p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                            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=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-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3200" b="1" dirty="0" smtClean="0">
                <a:latin typeface="Modern No. 20"/>
              </a:rPr>
              <a:t>f(a -z) </a:t>
            </a:r>
            <a:r>
              <a:rPr lang="en-US" sz="2800" b="1" dirty="0" err="1" smtClean="0">
                <a:latin typeface="Modern No. 20"/>
              </a:rPr>
              <a:t>dz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=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f(a -z) </a:t>
            </a:r>
            <a:r>
              <a:rPr lang="en-US" sz="3200" b="1" dirty="0" err="1" smtClean="0">
                <a:latin typeface="Modern No. 20"/>
              </a:rPr>
              <a:t>dz</a:t>
            </a:r>
            <a:r>
              <a:rPr lang="en-US" sz="3200" b="1" dirty="0" smtClean="0">
                <a:latin typeface="Modern No. 20"/>
              </a:rPr>
              <a:t> </a:t>
            </a:r>
            <a:endParaRPr lang="en-US" sz="2400" b="1" dirty="0" smtClean="0">
              <a:latin typeface="Modern No. 20"/>
            </a:endParaRPr>
          </a:p>
          <a:p>
            <a:r>
              <a:rPr lang="en-US" sz="2400" b="1" dirty="0" smtClean="0">
                <a:latin typeface="Modern No. 20"/>
              </a:rPr>
              <a:t>                           </a:t>
            </a:r>
            <a:r>
              <a:rPr lang="en-US" sz="4800" b="1" dirty="0" smtClean="0">
                <a:latin typeface="Modern No. 20"/>
              </a:rPr>
              <a:t>=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2800" b="1" dirty="0" smtClean="0">
                <a:latin typeface="Modern No. 20"/>
              </a:rPr>
              <a:t>f(a-x)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endParaRPr lang="en-US" sz="2400" b="1" dirty="0" smtClean="0">
              <a:latin typeface="Modern No. 20"/>
            </a:endParaRPr>
          </a:p>
          <a:p>
            <a:r>
              <a:rPr lang="en-US" sz="2400" b="1" dirty="0" smtClean="0">
                <a:latin typeface="Modern No. 20"/>
              </a:rPr>
              <a:t>                           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2800" b="1" dirty="0" smtClean="0">
                <a:latin typeface="Modern No. 20"/>
              </a:rPr>
              <a:t>f(a </a:t>
            </a:r>
            <a:r>
              <a:rPr lang="en-US" sz="3200" b="1" dirty="0" smtClean="0">
                <a:latin typeface="Modern No. 20"/>
              </a:rPr>
              <a:t>-</a:t>
            </a:r>
            <a:r>
              <a:rPr lang="en-US" sz="2800" b="1" dirty="0" smtClean="0">
                <a:latin typeface="Modern No. 20"/>
              </a:rPr>
              <a:t>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= </a:t>
            </a:r>
            <a:r>
              <a:rPr lang="en-US" sz="48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f(a -x) </a:t>
            </a:r>
            <a:r>
              <a:rPr lang="en-US" sz="3200" b="1" dirty="0" err="1" smtClean="0">
                <a:latin typeface="Modern No. 20"/>
              </a:rPr>
              <a:t>dx</a:t>
            </a:r>
            <a:r>
              <a:rPr lang="en-US" sz="3200" b="1" dirty="0" smtClean="0">
                <a:latin typeface="Modern No. 20"/>
              </a:rPr>
              <a:t> </a:t>
            </a:r>
            <a:r>
              <a:rPr lang="en-US" sz="3200" b="1" dirty="0" smtClean="0"/>
              <a:t>   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53385" y="272955"/>
            <a:ext cx="394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a</a:t>
            </a:r>
            <a:endParaRPr lang="en-US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848669" y="1009935"/>
            <a:ext cx="40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0</a:t>
            </a:r>
            <a:endParaRPr lang="en-US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895834" y="968991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0</a:t>
            </a:r>
            <a:endParaRPr lang="en-US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045958" y="327547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a</a:t>
            </a:r>
            <a:endParaRPr lang="en-US" sz="20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511188" y="2866030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0</a:t>
            </a:r>
            <a:endParaRPr lang="en-US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756848" y="2033515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a</a:t>
            </a:r>
            <a:endParaRPr lang="en-US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53887" y="2101755"/>
            <a:ext cx="17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90113" y="279779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41994" y="207446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05517" y="27977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866030" y="3643951"/>
            <a:ext cx="34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98042" y="2934268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89111" y="3589362"/>
            <a:ext cx="34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084394" y="4236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5513696" y="358936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4388" y="43126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 smtClean="0"/>
              <a:t>0</a:t>
            </a:r>
            <a:endParaRPr lang="en-US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558" y="200881"/>
            <a:ext cx="1087726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Theorem 5 : Prove that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f ( x 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= ∫</a:t>
            </a:r>
            <a:r>
              <a:rPr lang="en-US" sz="2400" b="1" dirty="0" smtClean="0">
                <a:latin typeface="Modern No. 20"/>
              </a:rPr>
              <a:t> f(x)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3200" b="1" dirty="0" smtClean="0">
                <a:latin typeface="Modern No. 20"/>
              </a:rPr>
              <a:t>+</a:t>
            </a:r>
            <a:r>
              <a:rPr lang="en-US" sz="4000" b="1" dirty="0" smtClean="0">
                <a:latin typeface="Modern No. 20"/>
              </a:rPr>
              <a:t> ∫ </a:t>
            </a:r>
            <a:r>
              <a:rPr lang="en-US" sz="2400" b="1" dirty="0" smtClean="0">
                <a:latin typeface="Modern No. 20"/>
              </a:rPr>
              <a:t>f(2a - x)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</a:p>
          <a:p>
            <a:r>
              <a:rPr lang="en-US" sz="2400" b="1" dirty="0" smtClean="0">
                <a:latin typeface="Modern No. 20"/>
              </a:rPr>
              <a:t>  Proof.             We have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f ( x 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=</a:t>
            </a:r>
            <a:r>
              <a:rPr lang="en-US" sz="2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f ( x 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+</a:t>
            </a:r>
            <a:r>
              <a:rPr lang="en-US" sz="4400" b="1" dirty="0" smtClean="0">
                <a:latin typeface="Modern No. 20"/>
              </a:rPr>
              <a:t> ∫</a:t>
            </a:r>
            <a:r>
              <a:rPr lang="en-US" sz="2400" b="1" dirty="0" smtClean="0">
                <a:latin typeface="Modern No. 20"/>
              </a:rPr>
              <a:t>f ( x 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  <a:r>
              <a:rPr lang="en-US" sz="4000" b="1" dirty="0" smtClean="0">
                <a:latin typeface="Modern No. 20"/>
              </a:rPr>
              <a:t> ………(1) </a:t>
            </a:r>
          </a:p>
          <a:p>
            <a:r>
              <a:rPr lang="en-US" sz="4000" b="1" dirty="0" smtClean="0">
                <a:latin typeface="Modern No. 20"/>
              </a:rPr>
              <a:t>               </a:t>
            </a:r>
            <a:r>
              <a:rPr lang="en-US" sz="2400" b="1" dirty="0" smtClean="0">
                <a:latin typeface="Modern No. 20"/>
              </a:rPr>
              <a:t>Let  </a:t>
            </a:r>
            <a:r>
              <a:rPr lang="en-US" sz="3600" b="1" dirty="0" smtClean="0">
                <a:latin typeface="Modern No. 20"/>
              </a:rPr>
              <a:t>I  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>
                <a:latin typeface="Modern No. 20"/>
              </a:rPr>
              <a:t>f ( x ) </a:t>
            </a:r>
            <a:r>
              <a:rPr lang="en-US" sz="2400" b="1" dirty="0" err="1" smtClean="0">
                <a:latin typeface="Modern No. 20"/>
              </a:rPr>
              <a:t>dx</a:t>
            </a:r>
            <a:r>
              <a:rPr lang="en-US" sz="2400" b="1" dirty="0" smtClean="0">
                <a:latin typeface="Modern No. 20"/>
              </a:rPr>
              <a:t> </a:t>
            </a:r>
          </a:p>
          <a:p>
            <a:r>
              <a:rPr lang="en-US" sz="2400" b="1" dirty="0" smtClean="0">
                <a:latin typeface="Modern No. 20"/>
              </a:rPr>
              <a:t>                         Put  x= 2a – z ,   </a:t>
            </a:r>
            <a:r>
              <a:rPr lang="bo-CN" sz="28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dx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=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dz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endParaRPr lang="en-US" sz="2400" b="1" dirty="0" smtClean="0">
              <a:latin typeface="Microsoft Himalaya"/>
              <a:ea typeface="Microsoft Himalaya"/>
              <a:cs typeface="Microsoft Himalaya"/>
            </a:endParaRPr>
          </a:p>
          <a:p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                                   When x= a , z= a  ; When x= 2a , z= 0</a:t>
            </a:r>
          </a:p>
          <a:p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                                 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5400" b="1" dirty="0" smtClean="0">
                <a:latin typeface="Microsoft Himalaya"/>
                <a:ea typeface="Microsoft Himalaya"/>
                <a:cs typeface="Microsoft Himalaya"/>
              </a:rPr>
              <a:t>I</a:t>
            </a:r>
            <a:r>
              <a:rPr lang="en-US" sz="60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5400" b="1" dirty="0" smtClean="0">
                <a:latin typeface="Microsoft Himalaya"/>
                <a:ea typeface="Microsoft Himalaya"/>
                <a:cs typeface="Microsoft Himalaya"/>
              </a:rPr>
              <a:t>=</a:t>
            </a:r>
            <a:r>
              <a:rPr lang="en-US" sz="6000" b="1" dirty="0" smtClean="0">
                <a:latin typeface="Microsoft Himalaya"/>
                <a:ea typeface="Microsoft Himalaya"/>
                <a:cs typeface="Microsoft Himalaya"/>
              </a:rPr>
              <a:t> -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f(2a - z) </a:t>
            </a:r>
            <a:r>
              <a:rPr lang="en-US" sz="2800" b="1" dirty="0" err="1" smtClean="0">
                <a:latin typeface="Modern No. 20"/>
              </a:rPr>
              <a:t>dz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800" b="1" dirty="0" smtClean="0">
                <a:latin typeface="Modern No. 20"/>
              </a:rPr>
              <a:t>=</a:t>
            </a:r>
            <a:r>
              <a:rPr lang="en-US" sz="20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f(2a – z) </a:t>
            </a:r>
            <a:r>
              <a:rPr lang="en-US" sz="2800" b="1" dirty="0" err="1" smtClean="0">
                <a:latin typeface="Modern No. 20"/>
              </a:rPr>
              <a:t>dz</a:t>
            </a:r>
            <a:r>
              <a:rPr lang="en-US" sz="2800" b="1" dirty="0" smtClean="0">
                <a:latin typeface="Modern No. 20"/>
              </a:rPr>
              <a:t>  </a:t>
            </a:r>
            <a:endParaRPr lang="en-US" sz="2000" b="1" dirty="0" smtClean="0">
              <a:latin typeface="Modern No. 20"/>
            </a:endParaRPr>
          </a:p>
          <a:p>
            <a:r>
              <a:rPr lang="en-US" sz="2000" b="1" dirty="0" smtClean="0">
                <a:latin typeface="Modern No. 20"/>
              </a:rPr>
              <a:t>                                                </a:t>
            </a:r>
            <a:r>
              <a:rPr lang="en-US" sz="4000" b="1" dirty="0" smtClean="0">
                <a:latin typeface="Modern No. 20"/>
              </a:rPr>
              <a:t>=</a:t>
            </a:r>
            <a:r>
              <a:rPr lang="en-US" sz="20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f(2a - 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 </a:t>
            </a:r>
            <a:endParaRPr lang="en-US" sz="2000" b="1" dirty="0" smtClean="0">
              <a:latin typeface="Modern No. 20"/>
            </a:endParaRPr>
          </a:p>
          <a:p>
            <a:r>
              <a:rPr lang="en-US" sz="2000" b="1" dirty="0" smtClean="0">
                <a:latin typeface="Modern No. 20"/>
              </a:rPr>
              <a:t>                                            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0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 </a:t>
            </a:r>
            <a:r>
              <a:rPr lang="en-US" sz="4400" b="1" dirty="0" smtClean="0">
                <a:latin typeface="Modern No. 20"/>
              </a:rPr>
              <a:t>=</a:t>
            </a:r>
            <a:r>
              <a:rPr lang="en-US" sz="20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f(2a - 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endParaRPr lang="en-US" sz="2000" b="1" dirty="0" smtClean="0">
              <a:latin typeface="Modern No. 20"/>
            </a:endParaRPr>
          </a:p>
          <a:p>
            <a:r>
              <a:rPr lang="en-US" sz="2000" b="1" dirty="0" smtClean="0">
                <a:latin typeface="Modern No. 20"/>
              </a:rPr>
              <a:t>                              </a:t>
            </a:r>
            <a:r>
              <a:rPr lang="bo-CN" sz="28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0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from eqn. (1) we get , </a:t>
            </a:r>
            <a:endParaRPr lang="en-US" sz="2000" b="1" dirty="0" smtClean="0">
              <a:latin typeface="Microsoft Himalaya"/>
              <a:ea typeface="Microsoft Himalaya"/>
              <a:cs typeface="Microsoft Himalaya"/>
            </a:endParaRPr>
          </a:p>
          <a:p>
            <a:r>
              <a:rPr lang="en-US" sz="2000" b="1" dirty="0" smtClean="0">
                <a:latin typeface="Microsoft Himalaya"/>
                <a:ea typeface="Microsoft Himalaya"/>
                <a:cs typeface="Microsoft Himalaya"/>
              </a:rPr>
              <a:t>                                                         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=</a:t>
            </a:r>
            <a:r>
              <a:rPr lang="en-US" sz="2000" b="1" dirty="0" smtClean="0">
                <a:latin typeface="Modern No. 20"/>
              </a:rPr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 </a:t>
            </a:r>
            <a:r>
              <a:rPr lang="en-US" sz="2400" b="1" dirty="0" smtClean="0">
                <a:latin typeface="Modern No. 20"/>
              </a:rPr>
              <a:t>+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f(2a - x) </a:t>
            </a:r>
            <a:r>
              <a:rPr lang="en-US" sz="2800" b="1" dirty="0" err="1" smtClean="0">
                <a:latin typeface="Modern No. 20"/>
              </a:rPr>
              <a:t>dx</a:t>
            </a:r>
            <a:r>
              <a:rPr lang="en-US" sz="2800" b="1" dirty="0" smtClean="0">
                <a:latin typeface="Modern No. 20"/>
              </a:rPr>
              <a:t> </a:t>
            </a:r>
            <a:endParaRPr lang="en-US" sz="2000" b="1" dirty="0" smtClean="0">
              <a:latin typeface="Modern No. 20"/>
            </a:endParaRPr>
          </a:p>
          <a:p>
            <a:r>
              <a:rPr lang="en-US" sz="2000" b="1" dirty="0" smtClean="0">
                <a:latin typeface="Modern No. 20"/>
              </a:rPr>
              <a:t>                  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48167" y="1910686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</a:t>
            </a:r>
            <a:endParaRPr lang="en-US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975212" y="348018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1</a:t>
            </a:r>
            <a:endParaRPr lang="en-US" sz="20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080680" y="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012443" y="73697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12442" y="1487605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75964" y="20608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18411" y="7779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909481" y="23201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56143" y="6414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438030" y="16377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66782" y="36848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971499" y="297521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6086900" y="3657600"/>
            <a:ext cx="20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37026" y="298886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4080680" y="4435524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0</a:t>
            </a:r>
            <a:endParaRPr lang="en-US" sz="16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4230805" y="3684895"/>
            <a:ext cx="1228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b="1" i="1" dirty="0" smtClean="0"/>
              <a:t>a</a:t>
            </a:r>
            <a:endParaRPr lang="en-US" sz="1600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3848667" y="52270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4053385" y="4653887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2a</a:t>
            </a:r>
            <a:endParaRPr lang="en-US" sz="1600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5636526" y="51997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5800298" y="4558352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3111691" y="6488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3302759" y="5663821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17659" y="63189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6455391" y="631891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4954138" y="577300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6537277" y="5677469"/>
            <a:ext cx="36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3313" y="269121"/>
            <a:ext cx="1095458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Theorem 6 : Prove that </a:t>
            </a:r>
          </a:p>
          <a:p>
            <a:r>
              <a:rPr lang="en-US" sz="2800" b="1" dirty="0" smtClean="0"/>
              <a:t> (</a:t>
            </a:r>
            <a:r>
              <a:rPr lang="en-US" sz="2800" b="1" dirty="0" err="1" smtClean="0"/>
              <a:t>i</a:t>
            </a:r>
            <a:r>
              <a:rPr lang="en-US" sz="2800" b="1" dirty="0" smtClean="0"/>
              <a:t>) if f(2a-x) = f(x), then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2800" b="1" dirty="0" smtClean="0"/>
              <a:t>f(x)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= 2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>
                <a:latin typeface="Modern No. 20"/>
              </a:rPr>
              <a:t> </a:t>
            </a:r>
            <a:r>
              <a:rPr lang="en-US" sz="2800" b="1" dirty="0" smtClean="0"/>
              <a:t>f(x) </a:t>
            </a:r>
            <a:r>
              <a:rPr lang="en-US" sz="2800" b="1" dirty="0" err="1" smtClean="0"/>
              <a:t>dx</a:t>
            </a:r>
            <a:endParaRPr lang="en-US" sz="2800" b="1" dirty="0" smtClean="0"/>
          </a:p>
          <a:p>
            <a:r>
              <a:rPr lang="en-US" sz="2800" b="1" dirty="0" smtClean="0"/>
              <a:t> (ii) if f(2a-x) = -f(x), then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/>
              <a:t>f(x)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=0 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Proof. We have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/>
              <a:t>f(x)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/>
              <a:t>f(x)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+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/>
              <a:t>f(2a-x)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……..(1)</a:t>
            </a:r>
          </a:p>
          <a:p>
            <a:r>
              <a:rPr lang="en-US" sz="2800" b="1" dirty="0" smtClean="0"/>
              <a:t>   (</a:t>
            </a:r>
            <a:r>
              <a:rPr lang="en-US" sz="2800" b="1" dirty="0" err="1" smtClean="0"/>
              <a:t>i</a:t>
            </a:r>
            <a:r>
              <a:rPr lang="en-US" sz="2800" b="1" dirty="0" smtClean="0"/>
              <a:t>) if f(2a-x) = f(x), </a:t>
            </a:r>
            <a:r>
              <a:rPr lang="en-US" sz="2400" b="1" dirty="0" smtClean="0"/>
              <a:t>then from eqn.(1) </a:t>
            </a:r>
          </a:p>
          <a:p>
            <a:r>
              <a:rPr lang="en-US" sz="2400" b="1" dirty="0" smtClean="0"/>
              <a:t>       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+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         </a:t>
            </a:r>
            <a:r>
              <a:rPr lang="bo-CN" sz="24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4400" b="1" dirty="0" smtClean="0">
                <a:latin typeface="Modern No. 20"/>
                <a:ea typeface="Microsoft Himalaya"/>
                <a:cs typeface="Microsoft Himalaya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 2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(ii) if f(2a-x) = -f(x), then from eqn.(1)</a:t>
            </a:r>
          </a:p>
          <a:p>
            <a:r>
              <a:rPr lang="en-US" sz="2400" b="1" dirty="0" smtClean="0"/>
              <a:t>    </a:t>
            </a:r>
            <a:r>
              <a:rPr lang="en-US" sz="4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-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         </a:t>
            </a:r>
          </a:p>
          <a:p>
            <a:r>
              <a:rPr lang="en-US" sz="2400" b="1" dirty="0" smtClean="0"/>
              <a:t>        </a:t>
            </a:r>
            <a:r>
              <a:rPr lang="en-US" sz="2800" b="1" dirty="0" smtClean="0"/>
              <a:t>  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63069" y="124194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940490" y="54591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823880" y="1255592"/>
            <a:ext cx="381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960358" y="54591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022376" y="19925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172503" y="135112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425588" y="30161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89361" y="2347414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13445" y="30161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60358" y="311168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90866" y="2306472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096836" y="230647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446663" y="416256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624084" y="3534770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2a</a:t>
            </a:r>
            <a:endParaRPr lang="en-US" sz="14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016155" y="4080679"/>
            <a:ext cx="39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152632" y="353477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517409" y="41216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08478" y="3521122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1815152" y="47903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3562066" y="48176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3712191" y="416256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2033516" y="41625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78424" y="61960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419368" y="5554639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11439" y="62097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3002508" y="560923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476465" y="565657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4326340" y="62370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558" y="532263"/>
            <a:ext cx="10972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o-CN" sz="40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600" b="1" dirty="0" smtClean="0"/>
              <a:t>f(x) </a:t>
            </a:r>
            <a:r>
              <a:rPr lang="en-US" sz="3600" b="1" dirty="0" err="1" smtClean="0"/>
              <a:t>dx</a:t>
            </a:r>
            <a:r>
              <a:rPr lang="en-US" sz="3600" b="1" dirty="0" smtClean="0"/>
              <a:t> =0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4717" y="1429179"/>
            <a:ext cx="104951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Theorem 7 </a:t>
            </a:r>
            <a:r>
              <a:rPr lang="en-US" sz="2000" b="1" dirty="0" smtClean="0"/>
              <a:t>:</a:t>
            </a:r>
            <a:r>
              <a:rPr lang="en-US" sz="2400" b="1" dirty="0" smtClean="0"/>
              <a:t> If f(x) = f(</a:t>
            </a:r>
            <a:r>
              <a:rPr lang="en-US" sz="2400" b="1" dirty="0" err="1" smtClean="0"/>
              <a:t>a+x</a:t>
            </a:r>
            <a:r>
              <a:rPr lang="en-US" sz="2400" b="1" dirty="0" smtClean="0"/>
              <a:t>), then prove that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  <a:r>
              <a:rPr lang="en-US" sz="2800" b="1" dirty="0" smtClean="0"/>
              <a:t>= n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</a:t>
            </a:r>
            <a:r>
              <a:rPr lang="en-US" sz="2400" b="1" dirty="0" err="1" smtClean="0"/>
              <a:t>dx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Proof.       We have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+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+ ……+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endParaRPr lang="en-US" sz="2400" b="1" dirty="0" smtClean="0"/>
          </a:p>
          <a:p>
            <a:r>
              <a:rPr lang="en-US" sz="2400" b="1" dirty="0" smtClean="0"/>
              <a:t>               Let </a:t>
            </a:r>
            <a:r>
              <a:rPr lang="en-US" sz="3600" b="1" dirty="0" smtClean="0"/>
              <a:t>I</a:t>
            </a:r>
            <a:r>
              <a:rPr lang="en-US" sz="2800" b="1" dirty="0" smtClean="0"/>
              <a:t>  =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</a:t>
            </a:r>
            <a:r>
              <a:rPr lang="en-US" sz="2400" b="1" dirty="0" err="1" smtClean="0"/>
              <a:t>dx</a:t>
            </a:r>
            <a:endParaRPr lang="en-US" sz="2400" b="1" dirty="0" smtClean="0"/>
          </a:p>
          <a:p>
            <a:r>
              <a:rPr lang="en-US" sz="2400" b="1" dirty="0" smtClean="0"/>
              <a:t> </a:t>
            </a:r>
            <a:r>
              <a:rPr lang="en-US" sz="2400" b="1" dirty="0" smtClean="0"/>
              <a:t>           </a:t>
            </a:r>
            <a:r>
              <a:rPr lang="en-US" sz="2800" b="1" dirty="0" smtClean="0"/>
              <a:t>Put x= </a:t>
            </a:r>
            <a:r>
              <a:rPr lang="en-US" sz="2800" b="1" dirty="0" err="1" smtClean="0"/>
              <a:t>a+z</a:t>
            </a:r>
            <a:r>
              <a:rPr lang="en-US" sz="2800" b="1" dirty="0" smtClean="0"/>
              <a:t> </a:t>
            </a:r>
            <a:r>
              <a:rPr lang="en-US" sz="3600" b="1" dirty="0" smtClean="0"/>
              <a:t> </a:t>
            </a:r>
            <a:r>
              <a:rPr lang="bo-CN" sz="36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dx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=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dz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smtClean="0"/>
              <a:t> </a:t>
            </a:r>
            <a:endParaRPr lang="en-US" sz="2800" b="1" dirty="0" smtClean="0"/>
          </a:p>
          <a:p>
            <a:r>
              <a:rPr lang="en-US" sz="2800" b="1" dirty="0" smtClean="0"/>
              <a:t> </a:t>
            </a:r>
            <a:r>
              <a:rPr lang="en-US" sz="2800" b="1" dirty="0" smtClean="0"/>
              <a:t>         When x = a, z = 0 </a:t>
            </a:r>
          </a:p>
          <a:p>
            <a:r>
              <a:rPr lang="en-US" sz="2800" b="1" dirty="0" smtClean="0"/>
              <a:t> </a:t>
            </a:r>
            <a:r>
              <a:rPr lang="en-US" sz="2800" b="1" dirty="0" smtClean="0"/>
              <a:t>         When x= 2a, z= a</a:t>
            </a:r>
          </a:p>
          <a:p>
            <a:r>
              <a:rPr lang="en-US" sz="2800" b="1" dirty="0" smtClean="0"/>
              <a:t> </a:t>
            </a:r>
            <a:r>
              <a:rPr lang="en-US" sz="2800" b="1" dirty="0" smtClean="0"/>
              <a:t>          </a:t>
            </a:r>
            <a:r>
              <a:rPr lang="bo-CN" sz="28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8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4800" b="1" dirty="0" smtClean="0">
                <a:latin typeface="Microsoft Himalaya"/>
                <a:ea typeface="Microsoft Himalaya"/>
                <a:cs typeface="Microsoft Himalaya"/>
              </a:rPr>
              <a:t>I  = </a:t>
            </a:r>
            <a:r>
              <a:rPr lang="en-US" sz="4000" b="1" dirty="0" smtClean="0">
                <a:latin typeface="Modern No. 20"/>
                <a:ea typeface="Microsoft Himalaya"/>
                <a:cs typeface="Microsoft Himalaya"/>
              </a:rPr>
              <a:t>∫</a:t>
            </a:r>
            <a:r>
              <a:rPr lang="en-US" sz="2400" b="1" dirty="0" smtClean="0"/>
              <a:t>f(</a:t>
            </a:r>
            <a:r>
              <a:rPr lang="en-US" sz="2400" b="1" dirty="0" err="1" smtClean="0"/>
              <a:t>a+z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  <a:r>
              <a:rPr lang="en-US" sz="2000" b="1" dirty="0" smtClean="0"/>
              <a:t>= 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</a:t>
            </a:r>
            <a:r>
              <a:rPr lang="en-US" sz="2400" b="1" dirty="0" err="1" smtClean="0"/>
              <a:t>a+x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  <a:r>
              <a:rPr lang="en-US" sz="2000" b="1" dirty="0" smtClean="0"/>
              <a:t>=</a:t>
            </a:r>
            <a:r>
              <a:rPr lang="en-US" sz="4000" b="1" dirty="0" smtClean="0">
                <a:latin typeface="Modern No. 20"/>
              </a:rPr>
              <a:t>∫</a:t>
            </a:r>
            <a:r>
              <a:rPr lang="en-US" sz="2400" b="1" dirty="0" smtClean="0"/>
              <a:t>f(x)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    [ </a:t>
            </a:r>
            <a:r>
              <a:rPr lang="bo-CN" sz="24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000" b="1" dirty="0" smtClean="0"/>
              <a:t> </a:t>
            </a:r>
            <a:r>
              <a:rPr lang="en-US" sz="2000" b="1" dirty="0" smtClean="0"/>
              <a:t>f(</a:t>
            </a:r>
            <a:r>
              <a:rPr lang="en-US" sz="2000" b="1" dirty="0" err="1" smtClean="0"/>
              <a:t>a+x</a:t>
            </a:r>
            <a:r>
              <a:rPr lang="en-US" sz="2000" b="1" dirty="0" smtClean="0"/>
              <a:t>)= f(x) ] </a:t>
            </a:r>
            <a:endParaRPr lang="en-US" sz="2000" b="1" dirty="0" smtClean="0"/>
          </a:p>
          <a:p>
            <a:r>
              <a:rPr lang="en-US" sz="2800" b="1" dirty="0" smtClean="0"/>
              <a:t> </a:t>
            </a:r>
            <a:r>
              <a:rPr lang="en-US" sz="2800" b="1" dirty="0" smtClean="0"/>
              <a:t>          </a:t>
            </a:r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69038" y="19789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707271" y="12965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8366078" y="19925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687403" y="1269242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na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98042" y="2893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55140" y="2906972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61815" y="2224585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na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04012" y="223823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18915" y="2292824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599296" y="2934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8379726" y="3029803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n-1</a:t>
            </a:r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8679976" y="2238233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na</a:t>
            </a:r>
            <a:endParaRPr lang="en-US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01756" y="330275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1</a:t>
            </a:r>
            <a:endParaRPr lang="en-US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2702256" y="3507474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2866031" y="301615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2a</a:t>
            </a:r>
            <a:endParaRPr lang="en-US" sz="1600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28799" y="54318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1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2374710" y="55136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4258102" y="55000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6073254" y="55682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2620370" y="499508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4380932" y="489954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6196083" y="4913194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4732" y="323713"/>
            <a:ext cx="1069574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r>
              <a:rPr lang="bo-CN" sz="28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4400" b="1" dirty="0" smtClean="0">
                <a:latin typeface="Modern No. 20"/>
                <a:ea typeface="Microsoft Himalaya"/>
                <a:cs typeface="Microsoft Himalaya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</a:t>
            </a:r>
            <a:r>
              <a:rPr lang="en-US" sz="2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…………(2) </a:t>
            </a:r>
          </a:p>
          <a:p>
            <a:r>
              <a:rPr lang="en-US" sz="2400" b="1" dirty="0" smtClean="0"/>
              <a:t> </a:t>
            </a:r>
            <a:r>
              <a:rPr lang="en-US" sz="2400" b="1" dirty="0" smtClean="0"/>
              <a:t>    Again let </a:t>
            </a:r>
            <a:r>
              <a:rPr lang="en-US" sz="3600" b="1" dirty="0" smtClean="0"/>
              <a:t>I</a:t>
            </a:r>
            <a:r>
              <a:rPr lang="en-US" sz="2400" b="1" dirty="0" smtClean="0"/>
              <a:t>  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  Put x= </a:t>
            </a:r>
            <a:r>
              <a:rPr lang="en-US" sz="2400" b="1" dirty="0" err="1" smtClean="0"/>
              <a:t>a+z</a:t>
            </a:r>
            <a:r>
              <a:rPr lang="en-US" sz="2400" b="1" dirty="0" smtClean="0"/>
              <a:t>,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dx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= </a:t>
            </a:r>
            <a:r>
              <a:rPr lang="en-US" sz="3200" b="1" dirty="0" err="1" smtClean="0">
                <a:latin typeface="Microsoft Himalaya"/>
                <a:ea typeface="Microsoft Himalaya"/>
                <a:cs typeface="Microsoft Himalaya"/>
              </a:rPr>
              <a:t>dz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</a:p>
          <a:p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  When  x = 2a, z = a </a:t>
            </a:r>
          </a:p>
          <a:p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   When  x = 3a, z = 2a</a:t>
            </a:r>
          </a:p>
          <a:p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</a:t>
            </a:r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     </a:t>
            </a:r>
            <a:r>
              <a:rPr lang="bo-CN" sz="36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4400" b="1" dirty="0" smtClean="0">
                <a:latin typeface="Microsoft Himalaya"/>
                <a:ea typeface="Microsoft Himalaya"/>
                <a:cs typeface="Microsoft Himalaya"/>
              </a:rPr>
              <a:t>I  = </a:t>
            </a:r>
            <a:r>
              <a:rPr lang="en-US" sz="4400" b="1" dirty="0" smtClean="0">
                <a:latin typeface="Modern No. 20"/>
                <a:ea typeface="Microsoft Himalaya"/>
                <a:cs typeface="Microsoft Himalaya"/>
              </a:rPr>
              <a:t>∫</a:t>
            </a:r>
            <a:r>
              <a:rPr lang="en-US" sz="2400" b="1" dirty="0" smtClean="0"/>
              <a:t>f(</a:t>
            </a:r>
            <a:r>
              <a:rPr lang="en-US" sz="2400" b="1" dirty="0" err="1" smtClean="0"/>
              <a:t>a+z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dz</a:t>
            </a:r>
            <a:r>
              <a:rPr lang="en-US" sz="2400" b="1" dirty="0" smtClean="0"/>
              <a:t> =</a:t>
            </a:r>
            <a:r>
              <a:rPr lang="en-US" sz="4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</a:t>
            </a:r>
            <a:r>
              <a:rPr lang="en-US" sz="2400" b="1" dirty="0" err="1" smtClean="0"/>
              <a:t>a+x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  <a:r>
              <a:rPr lang="en-US" sz="2400" b="1" dirty="0" smtClean="0"/>
              <a:t>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    [ </a:t>
            </a:r>
            <a:r>
              <a:rPr lang="bo-CN" sz="24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400" b="1" dirty="0" smtClean="0"/>
              <a:t> </a:t>
            </a:r>
            <a:r>
              <a:rPr lang="en-US" sz="2400" b="1" dirty="0" smtClean="0"/>
              <a:t>f(</a:t>
            </a:r>
            <a:r>
              <a:rPr lang="en-US" sz="2400" b="1" dirty="0" err="1" smtClean="0"/>
              <a:t>a+x</a:t>
            </a:r>
            <a:r>
              <a:rPr lang="en-US" sz="2400" b="1" dirty="0" smtClean="0"/>
              <a:t>) </a:t>
            </a:r>
            <a:r>
              <a:rPr lang="en-US" sz="2400" b="1" dirty="0" smtClean="0"/>
              <a:t>=</a:t>
            </a:r>
            <a:r>
              <a:rPr lang="en-US" sz="2400" b="1" dirty="0" smtClean="0"/>
              <a:t> f(x</a:t>
            </a:r>
            <a:r>
              <a:rPr lang="en-US" sz="2400" b="1" dirty="0" smtClean="0"/>
              <a:t>) ] </a:t>
            </a:r>
            <a:r>
              <a:rPr lang="en-US" sz="2400" b="1" dirty="0" smtClean="0">
                <a:latin typeface="Microsoft Himalaya"/>
                <a:ea typeface="Microsoft Himalaya"/>
                <a:cs typeface="Microsoft Himalaya"/>
              </a:rPr>
              <a:t>  </a:t>
            </a:r>
            <a:r>
              <a:rPr lang="en-US" sz="2400" b="1" dirty="0" smtClean="0"/>
              <a:t>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    </a:t>
            </a:r>
            <a:r>
              <a:rPr lang="bo-CN" sz="3200" b="1" dirty="0" smtClean="0">
                <a:latin typeface="Microsoft Himalaya"/>
                <a:ea typeface="Microsoft Himalaya"/>
                <a:cs typeface="Microsoft Himalaya"/>
              </a:rPr>
              <a:t>༜</a:t>
            </a:r>
            <a:r>
              <a:rPr lang="en-US" sz="2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000" b="1" dirty="0" smtClean="0"/>
              <a:t> </a:t>
            </a:r>
            <a:r>
              <a:rPr lang="en-US" sz="2400" b="1" dirty="0" smtClean="0"/>
              <a:t>=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800" b="1" dirty="0" smtClean="0"/>
              <a:t>f(x</a:t>
            </a:r>
            <a:r>
              <a:rPr lang="en-US" sz="2800" b="1" dirty="0" smtClean="0"/>
              <a:t>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</a:t>
            </a:r>
            <a:r>
              <a:rPr lang="en-US" sz="2800" b="1" dirty="0" smtClean="0"/>
              <a:t>   [ from eqn. 2 ]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     and so on.</a:t>
            </a:r>
          </a:p>
          <a:p>
            <a:r>
              <a:rPr lang="en-US" sz="3200" b="1" dirty="0" smtClean="0">
                <a:latin typeface="Microsoft Himalaya"/>
                <a:ea typeface="Microsoft Himalaya"/>
                <a:cs typeface="Microsoft Himalaya"/>
              </a:rPr>
              <a:t>༜  from eqn.(1) we get </a:t>
            </a:r>
            <a:endParaRPr lang="en-US" sz="36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01003" y="9007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756847" y="914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433014" y="177421"/>
            <a:ext cx="47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002507" y="177421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702257" y="14057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275463" y="152855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411940" y="941696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3a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33265" y="38623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33767" y="393055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38483" y="337099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44454" y="391690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435522" y="3316406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6182436" y="3998794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73505" y="3370997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569493" y="5083791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2a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1815153" y="4408227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3a</a:t>
            </a:r>
            <a:endParaRPr lang="en-US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3166281" y="50360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3343702" y="440822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8740" y="204716"/>
            <a:ext cx="1076808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=</a:t>
            </a:r>
            <a:r>
              <a:rPr lang="en-US" sz="2400" b="1" dirty="0" smtClean="0"/>
              <a:t>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</a:t>
            </a:r>
            <a:r>
              <a:rPr lang="en-US" sz="2400" b="1" dirty="0" smtClean="0"/>
              <a:t>+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+ </a:t>
            </a:r>
            <a:r>
              <a:rPr lang="en-US" sz="4400" b="1" dirty="0" smtClean="0">
                <a:latin typeface="Modern No. 20"/>
              </a:rPr>
              <a:t>∫</a:t>
            </a:r>
            <a:r>
              <a:rPr lang="en-US" sz="2400" b="1" dirty="0" smtClean="0"/>
              <a:t>f(x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dx</a:t>
            </a:r>
            <a:r>
              <a:rPr lang="en-US" sz="2400" b="1" dirty="0" smtClean="0"/>
              <a:t> +…….. to n terms.</a:t>
            </a:r>
          </a:p>
          <a:p>
            <a:endParaRPr lang="en-US" sz="2400" b="1" dirty="0" smtClean="0"/>
          </a:p>
          <a:p>
            <a:r>
              <a:rPr lang="en-US" sz="3600" b="1" dirty="0" smtClean="0">
                <a:latin typeface="Microsoft Himalaya"/>
                <a:ea typeface="Microsoft Himalaya"/>
                <a:cs typeface="Microsoft Himalaya"/>
              </a:rPr>
              <a:t>༜   </a:t>
            </a:r>
            <a:r>
              <a:rPr lang="en-US" sz="4400" b="1" dirty="0" smtClean="0">
                <a:latin typeface="Modern No. 20"/>
                <a:ea typeface="Microsoft Himalaya"/>
                <a:cs typeface="Microsoft Himalaya"/>
              </a:rPr>
              <a:t>∫</a:t>
            </a:r>
            <a:r>
              <a:rPr lang="en-US" sz="2800" b="1" dirty="0" smtClean="0"/>
              <a:t>f(x</a:t>
            </a:r>
            <a:r>
              <a:rPr lang="en-US" sz="2800" b="1" dirty="0" smtClean="0"/>
              <a:t>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</a:t>
            </a:r>
            <a:r>
              <a:rPr lang="en-US" sz="2800" b="1" dirty="0" smtClean="0"/>
              <a:t>= </a:t>
            </a:r>
            <a:r>
              <a:rPr lang="en-US" sz="2800" b="1" dirty="0" err="1" smtClean="0"/>
              <a:t>n</a:t>
            </a:r>
            <a:r>
              <a:rPr lang="en-US" sz="4400" b="1" dirty="0" err="1" smtClean="0">
                <a:latin typeface="Modern No. 20"/>
              </a:rPr>
              <a:t>∫</a:t>
            </a:r>
            <a:r>
              <a:rPr lang="en-US" sz="2800" b="1" dirty="0" err="1" smtClean="0"/>
              <a:t>f</a:t>
            </a:r>
            <a:r>
              <a:rPr lang="en-US" sz="2800" b="1" dirty="0" smtClean="0"/>
              <a:t>(x</a:t>
            </a:r>
            <a:r>
              <a:rPr lang="en-US" sz="2800" b="1" dirty="0" smtClean="0"/>
              <a:t>)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</a:t>
            </a:r>
            <a:endParaRPr lang="en-US" sz="3600" b="1" dirty="0" smtClean="0"/>
          </a:p>
          <a:p>
            <a:endParaRPr lang="en-US" sz="2400" b="1" dirty="0" smtClean="0"/>
          </a:p>
          <a:p>
            <a:r>
              <a:rPr lang="en-US" sz="2000" b="1" dirty="0" smtClean="0"/>
              <a:t> 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4275" y="80521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251881" y="7779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336275" y="7915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23648" y="75290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456597" y="191068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95582" y="21836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55660" y="19334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a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946244" y="181971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err="1" smtClean="0"/>
              <a:t>na</a:t>
            </a:r>
            <a:endParaRPr lang="en-US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1323832" y="17605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514902" y="1091820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err="1" smtClean="0"/>
              <a:t>na</a:t>
            </a:r>
            <a:endParaRPr lang="en-US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3220871" y="17742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0</a:t>
            </a:r>
            <a:endParaRPr lang="en-US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3439236" y="1105469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a</a:t>
            </a:r>
            <a:endParaRPr lang="en-US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3957" y="805216"/>
            <a:ext cx="9212239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</a:t>
            </a:r>
            <a:r>
              <a:rPr lang="en-US" sz="9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 </a:t>
            </a:r>
            <a:endParaRPr lang="en-US" sz="4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Red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FC5151-73AF-4992-B300-816A43C7C2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A7F0F3B-1D69-4071-934C-7373F1C638F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E3F18AE-EF60-42A5-B9E1-3F709899B7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1173</Words>
  <Application>Microsoft Office PowerPoint</Application>
  <PresentationFormat>Custom</PresentationFormat>
  <Paragraphs>265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Ion</vt:lpstr>
      <vt:lpstr>SGGSJ GOVERNMENT COLLEGE PAONTA SAHIB </vt:lpstr>
      <vt:lpstr>Course Description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2013-07-30T14:48:57Z</dcterms:created>
  <dcterms:modified xsi:type="dcterms:W3CDTF">2022-06-24T02:15:32Z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